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4">
  <p:sldMasterIdLst>
    <p:sldMasterId id="2147483659" r:id="rId1"/>
  </p:sldMasterIdLst>
  <p:notesMasterIdLst>
    <p:notesMasterId r:id="rId38"/>
  </p:notesMasterIdLst>
  <p:sldIdLst>
    <p:sldId id="256" r:id="rId2"/>
    <p:sldId id="258" r:id="rId3"/>
    <p:sldId id="259" r:id="rId4"/>
    <p:sldId id="260" r:id="rId5"/>
    <p:sldId id="271" r:id="rId6"/>
    <p:sldId id="272" r:id="rId7"/>
    <p:sldId id="274" r:id="rId8"/>
    <p:sldId id="275" r:id="rId9"/>
    <p:sldId id="273" r:id="rId10"/>
    <p:sldId id="301" r:id="rId11"/>
    <p:sldId id="300" r:id="rId12"/>
    <p:sldId id="276" r:id="rId13"/>
    <p:sldId id="278" r:id="rId14"/>
    <p:sldId id="279" r:id="rId15"/>
    <p:sldId id="277" r:id="rId16"/>
    <p:sldId id="299" r:id="rId17"/>
    <p:sldId id="281" r:id="rId18"/>
    <p:sldId id="282" r:id="rId19"/>
    <p:sldId id="280" r:id="rId20"/>
    <p:sldId id="283" r:id="rId21"/>
    <p:sldId id="284" r:id="rId22"/>
    <p:sldId id="286" r:id="rId23"/>
    <p:sldId id="285" r:id="rId24"/>
    <p:sldId id="288" r:id="rId25"/>
    <p:sldId id="289" r:id="rId26"/>
    <p:sldId id="287" r:id="rId27"/>
    <p:sldId id="291" r:id="rId28"/>
    <p:sldId id="292" r:id="rId29"/>
    <p:sldId id="293" r:id="rId30"/>
    <p:sldId id="294" r:id="rId31"/>
    <p:sldId id="296" r:id="rId32"/>
    <p:sldId id="295" r:id="rId33"/>
    <p:sldId id="297" r:id="rId34"/>
    <p:sldId id="298" r:id="rId35"/>
    <p:sldId id="265" r:id="rId36"/>
    <p:sldId id="266" r:id="rId37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39"/>
      <p:bold r:id="rId40"/>
      <p:italic r:id="rId41"/>
      <p:boldItalic r:id="rId4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438" y="2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4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font" Target="fonts/font2.fntdata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18662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071516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349894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30190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806565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589901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403440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391374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439042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15280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57687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15853D7D-2A47-0B61-2EA2-BD068488B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C4372C26-9A74-E61F-7000-2E80643B7B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D48BC47B-BA92-84C5-CA16-6032DC5E15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339098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83877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372939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260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36862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0506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05894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7766339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5145743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60675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9359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82BE8B5-0665-D077-EDB9-A1D7BFEA8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3DDBD0E2-F8D6-EE79-5884-75D91069D6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F9363081-A115-AEEB-AB2C-3723855B95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574624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291045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9414553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6665327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8339010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6976251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877035D8-1E42-75CF-8262-A0CDABE54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BDE39A8E-A2DD-B43B-6BE8-35A7B9B7AA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31569FDA-4373-C58E-14D4-A5B0074233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486845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58C86077-322A-481F-3189-9E6003DF2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C047AECA-4E31-590B-AFC6-C775E603C5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FE969B2C-4702-EF63-F989-9BDBFEA41E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3042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6822289-9432-1897-4108-0A274D5F2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6B455073-F6E5-9462-5966-4DCD6508EE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4D43887F-993A-484F-57FF-19B80ECB94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2596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20387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60023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311684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336551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2722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260909" y="1483875"/>
            <a:ext cx="5666364" cy="1708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39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6C00"/>
                </a:solidFill>
                <a:latin typeface="Montserrat"/>
                <a:ea typeface="Montserrat"/>
                <a:cs typeface="Montserrat"/>
                <a:sym typeface="Montserrat"/>
              </a:rPr>
              <a:t>BEM VINDOS</a:t>
            </a:r>
            <a:endParaRPr sz="60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400" b="1" dirty="0">
                <a:solidFill>
                  <a:schemeClr val="accent1">
                    <a:lumMod val="75000"/>
                  </a:schemeClr>
                </a:solidFill>
              </a:rPr>
              <a:t>Questão 2</a:t>
            </a:r>
          </a:p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A validação automática de dados nos diários de bordo digitais contribui principalmente para:</a:t>
            </a:r>
          </a:p>
          <a:p>
            <a:pPr marL="358775" indent="-358775" algn="just"/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A) Aumentar o tempo de preenchimento dos formulários administrativos.</a:t>
            </a:r>
          </a:p>
          <a:p>
            <a:pPr marL="358775" indent="-358775" algn="just"/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B) Prevenir inconsistências e possíveis fraudes operacionais em tempo real.</a:t>
            </a:r>
          </a:p>
          <a:p>
            <a:pPr marL="358775" indent="-358775" algn="just"/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C) Eliminar a necessidade de auditorias e fiscalização administrativa.</a:t>
            </a:r>
          </a:p>
          <a:p>
            <a:pPr marL="358775" indent="-358775" algn="just"/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D) Permitir alterações livres nos registros após sua finalização.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006108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2821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Campos obrigatórios, rastreamento e automação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base funcional do diário digital reside na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definição de campos obrigatórios padronizados, responsáveis por garantir integridade informacional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aderência às exigências dos órgãos de controle externo.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686721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4175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Campos obrigatórios, rastreamento e automação</a:t>
            </a:r>
          </a:p>
          <a:p>
            <a:pPr algn="just">
              <a:spcAft>
                <a:spcPts val="6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 registros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devem contemplar, minimamente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342900" lvl="0" indent="-342900" algn="just"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identificação inequívoca do veículo;</a:t>
            </a:r>
          </a:p>
          <a:p>
            <a:pPr marL="342900" lvl="0" indent="-342900" algn="just"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identificação do condutor responsável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horários de saída e retorno;</a:t>
            </a:r>
          </a:p>
          <a:p>
            <a:pPr marL="342900" lvl="0" indent="-342900" algn="just"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quilometragem inicial e final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finalidade institucional do deslocamento;</a:t>
            </a:r>
          </a:p>
          <a:p>
            <a:pPr marL="342900" lvl="0" indent="-342900" algn="just"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dados de abastecimento e consumo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ocorrências operacionais e manutenção.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165482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2821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Campos obrigatórios, rastreamento e automação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automação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introduz mecanismos de bloqueio lógico que impedem a finalização do registro na ausência de dados essenciais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eliminando práticas comuns no modelo em papel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como preenchimentos retroativos ou incompletos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405729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4160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Campos obrigatórios, rastreamento e automação</a:t>
            </a:r>
          </a:p>
          <a:p>
            <a:pPr algn="just">
              <a:lnSpc>
                <a:spcPct val="150000"/>
              </a:lnSpc>
            </a:pPr>
            <a:r>
              <a:rPr lang="pt-BR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sistema deve </a:t>
            </a:r>
            <a:r>
              <a:rPr lang="pt-BR" sz="2200" b="1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manter trilha de auditoria completa</a:t>
            </a:r>
            <a:r>
              <a:rPr lang="pt-BR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registrando:</a:t>
            </a:r>
          </a:p>
          <a:p>
            <a:pPr marL="342900" lvl="0" indent="-342900" algn="just">
              <a:lnSpc>
                <a:spcPct val="150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usuário responsável</a:t>
            </a:r>
            <a:r>
              <a:rPr lang="pt-BR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lnSpc>
                <a:spcPct val="150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 e hora das alterações</a:t>
            </a:r>
            <a:r>
              <a:rPr lang="pt-BR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lnSpc>
                <a:spcPct val="150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versões do registro</a:t>
            </a:r>
            <a:r>
              <a:rPr lang="pt-BR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pt-BR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rastreabilidade transforma o diário em evidência administrativa auditável</a:t>
            </a:r>
            <a:r>
              <a:rPr lang="pt-BR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reduzindo riscos de glosas, apontamentos e responsabilizações por falhas de controle.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6537790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2821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Formulários com Inteligência Artificial embarcada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incorporação de Inteligência Artificial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representa a transição do controle reativo para o controle preditivo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IA atua </a:t>
            </a: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mediante aprendizado a partir do histórico operacional da frota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permitindo: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024506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2821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Formulários com Inteligência Artificial embarcada</a:t>
            </a:r>
          </a:p>
          <a:p>
            <a:pPr marL="342900" lvl="0" indent="-342900" algn="just">
              <a:lnSpc>
                <a:spcPct val="150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preenchimento assistido e automatizado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lnSpc>
                <a:spcPct val="150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sugestão inteligente de rotas e destinos recorrentes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lnSpc>
                <a:spcPct val="150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previsão de consumo e abastecimentos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lnSpc>
                <a:spcPct val="150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identificação automática de padrões anômalos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317677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2821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Formulários com Inteligência Artificial embarcada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sistema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passa a reconhecer comportamentos operacionais típicos e emitir alertas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quando há desvios estatísticos relevantes, promovendo supervisão contínua sem aumento da carga administrativa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632650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448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Formulários com Inteligência Artificial embarcada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adoção da IA exige governança algorítmica adequada, incluindo: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revisão periódica dos parâmetros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explicabilidade das decisões automatizadas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prevenção de vieses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supervisão humana permanente.</a:t>
            </a:r>
          </a:p>
          <a:p>
            <a:pPr algn="just"/>
            <a:endParaRPr lang="pt-BR" sz="1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IA atua como suporte decisório, jamais como substituição da autoridade administrativa.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1577073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465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pt-BR" sz="22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Validação automática de dados e detecção de inconsistências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 esses mecanismos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podem reduzir significativamente oportunidades de fraude, como abastecimento indevido ou manipulação de hodômetro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além de gerar relatórios de exceção que direcionam a atuação do controle interno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3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pt-BR" sz="23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validação contínua transforma o processo de auditoria, migrando de verificações posteriores para prevenção em tempo real</a:t>
            </a:r>
            <a:r>
              <a:rPr lang="pt-BR" sz="23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626225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89753842-8492-FB44-109F-005959027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21C13C3F-5DD9-2530-7EE8-AC4F6548F52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98612" y="20573"/>
            <a:ext cx="9242612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B270E534-97A1-52BD-C95A-DB780BCFF97E}"/>
              </a:ext>
            </a:extLst>
          </p:cNvPr>
          <p:cNvSpPr txBox="1"/>
          <p:nvPr/>
        </p:nvSpPr>
        <p:spPr>
          <a:xfrm>
            <a:off x="547036" y="1481819"/>
            <a:ext cx="6901314" cy="2073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6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FROTAS, PATRIMÔNIO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6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ALMOXARIFADO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Novas Regras e Dicas de Inteligência Artificial</a:t>
            </a:r>
            <a:endParaRPr sz="2400" b="1" dirty="0">
              <a:solidFill>
                <a:schemeClr val="bg1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991710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40882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Captura de assinaturas digitais e evidências operacionais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autenticação eletrônica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introduz segurança jurídica ao registro operacional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permitindo individualização inequívoca das responsabilidades administrativas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assinatura digital do motorista e do gestor valida formalmente o ato administrativo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enquanto anexos fotográficos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9315897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40882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Captura de assinaturas digitais e evidências operacionais</a:t>
            </a:r>
          </a:p>
          <a:p>
            <a:pPr lvl="0" algn="just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funcionam como evidência material da execução do serviço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tais como:</a:t>
            </a:r>
          </a:p>
          <a:p>
            <a:pPr marL="342900" lvl="0" indent="-342900" algn="just">
              <a:lnSpc>
                <a:spcPct val="150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hodômetro no momento do abastecimento;</a:t>
            </a:r>
          </a:p>
          <a:p>
            <a:pPr marL="342900" lvl="0" indent="-342900" algn="just">
              <a:lnSpc>
                <a:spcPct val="150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comprovantes fiscais;</a:t>
            </a:r>
          </a:p>
          <a:p>
            <a:pPr marL="342900" lvl="0" indent="-342900" algn="just">
              <a:lnSpc>
                <a:spcPct val="150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condições do veículo;</a:t>
            </a:r>
          </a:p>
          <a:p>
            <a:pPr marL="342900" lvl="0" indent="-342900" algn="just">
              <a:lnSpc>
                <a:spcPct val="150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entrega de cargas ou serviços.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6540686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40882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Captura de assinaturas digitais e evidências operacionais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utilização de carimbo temporal,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hash digital e mecanismos de autenticação forte assegura integridade e não repúdio das informações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fortalecendo a aceitação dos registros em auditorias e processos de controle externo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Simultaneamente, </a:t>
            </a:r>
            <a:r>
              <a:rPr lang="pt-BR" sz="2200" b="1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torna-se necessária política de governança de dados alinhada à proteção de informações pessoais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2068286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353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 Interface amigável para dispositivos móveis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efetividade do sistema depende diretamente da experiência do usuário final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especialmente motoristas e operadores.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Interfaces complexas tendem a gerar baixa adesão e registros meramente formais. 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6630995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3718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 Interface amigável para dispositivos móveis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diário digital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deve adotar princípios de design centrado no usuário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priorizando: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navegação intuitiva;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fluxos guiados;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menus padronizados;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redução de digitação manual;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funcionamento offline com sincronização posterior.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9968327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3082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 Interface amigável para dispositivos móveis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Quando bem implementada, a melhoria da usabilidade resulta em aumento expressivo da conformidade dos registros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redução do retrabalho administrativo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7877931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4242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 Sincronização com sensores embarcados e telemetria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integração com sistemas de telemetria representa o estágio mais avançado de confiabilidade operacional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BR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Sensores embarcados </a:t>
            </a:r>
            <a:r>
              <a:rPr lang="pt-BR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permitem captura automática de dados </a:t>
            </a:r>
            <a:r>
              <a:rPr lang="pt-BR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diretamente do veículo, incluindo: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geolocalização por GPS;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quilometragem real;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consumo de combustível;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tempo de operação;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comportamento de condução.</a:t>
            </a:r>
            <a:endParaRPr lang="pt-BR" sz="2400" u="sng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9996268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40882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 Sincronização com sensores embarcados e telemetria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integração elimina dependência exclusiva do registro manual </a:t>
            </a: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possibilita validação cruzada entre operação real e informação declarada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resultado é a construção de uma base de dados inviolável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essencial para comprovação de economicidade e correta utilização do patrimônio público.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2412451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4319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 Histórico consolidado por veículo e motorista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consolidação histórica transforma dados operacionais dispersos em inteligência gerencial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BR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Cada veículo e condutor </a:t>
            </a:r>
            <a:r>
              <a:rPr lang="pt-BR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passa a possuir um prontuário digital contendo</a:t>
            </a:r>
            <a:r>
              <a:rPr lang="pt-BR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histórico de consumo;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manutenções realizadas;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ocorrências registradas;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padrões de condução;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custos operacionais acumulados.</a:t>
            </a:r>
            <a:endParaRPr lang="pt-BR" sz="2400" u="sng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2924381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4165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 Histórico consolidado por veículo e motorista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Essa visão longitudinal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permite identificar reincidências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otimizar manutenção preventiva, promover capacitações direcionadas e implementar políticas de eficiência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energética e operacional.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histórico também </a:t>
            </a: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sustenta processos de responsabilização administrativa 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fundamentados em evidências objetivas.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698863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9DFF3A35-57B1-914B-09E1-77B511032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1FA940AD-67EB-996C-059C-B2C55FDC97D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42580DAE-7B06-D74E-F63A-A32B0569D64E}"/>
              </a:ext>
            </a:extLst>
          </p:cNvPr>
          <p:cNvSpPr txBox="1"/>
          <p:nvPr/>
        </p:nvSpPr>
        <p:spPr>
          <a:xfrm>
            <a:off x="385010" y="2119316"/>
            <a:ext cx="6853187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b="1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3" name="Google Shape;56;p13">
            <a:extLst>
              <a:ext uri="{FF2B5EF4-FFF2-40B4-BE49-F238E27FC236}">
                <a16:creationId xmlns:a16="http://schemas.microsoft.com/office/drawing/2014/main" id="{89F079A6-590D-3CB5-5C78-BCF60390A8B5}"/>
              </a:ext>
            </a:extLst>
          </p:cNvPr>
          <p:cNvSpPr txBox="1"/>
          <p:nvPr/>
        </p:nvSpPr>
        <p:spPr>
          <a:xfrm>
            <a:off x="2743200" y="2739506"/>
            <a:ext cx="5191807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Dia: 26/02/2026  Das 09h às 12h</a:t>
            </a:r>
          </a:p>
        </p:txBody>
      </p:sp>
    </p:spTree>
    <p:extLst>
      <p:ext uri="{BB962C8B-B14F-4D97-AF65-F5344CB8AC3E}">
        <p14:creationId xmlns:p14="http://schemas.microsoft.com/office/powerpoint/2010/main" val="35642698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242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8. Painel de conformidade e monitoramento gerencial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painel de conformidade constitui o </a:t>
            </a: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instrumento estratégico de governança do sistema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 meio de </a:t>
            </a: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dashboards em tempo real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45002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40882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8. Painel de conformidade e monitoramento gerencial</a:t>
            </a:r>
          </a:p>
          <a:p>
            <a:pPr lvl="0" algn="just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gestores podem acompanhar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342900" lvl="0" indent="-342900" algn="just">
              <a:lnSpc>
                <a:spcPct val="150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percentual de diários preenchidos;</a:t>
            </a:r>
          </a:p>
          <a:p>
            <a:pPr marL="342900" lvl="0" indent="-342900" algn="just">
              <a:lnSpc>
                <a:spcPct val="150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taxa de registros completos;</a:t>
            </a:r>
          </a:p>
          <a:p>
            <a:pPr marL="342900" lvl="0" indent="-342900" algn="just">
              <a:lnSpc>
                <a:spcPct val="150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inconsistências detectadas;</a:t>
            </a:r>
          </a:p>
          <a:p>
            <a:pPr marL="342900" lvl="0" indent="-342900" algn="just">
              <a:lnSpc>
                <a:spcPct val="150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tempo de correção de falhas;</a:t>
            </a:r>
          </a:p>
          <a:p>
            <a:pPr marL="342900" lvl="0" indent="-342900" algn="just">
              <a:lnSpc>
                <a:spcPct val="150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desempenho por secretaria, unidade ou motorista.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1841642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4190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8. Painel de conformidade e monitoramento gerencial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mensuração contínua permite gestão orientada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 indicadores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t-BR" sz="2400" b="1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substituindo decisões intuitivas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 análise baseada em dados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 painéis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facilitam transparência institucional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prestação de contas perante órgãos fiscalizadores e sociedade.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418354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406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integração de diários de bordo digitais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configura uma mudança estrutural na gestão pública de frotas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combinando:</a:t>
            </a:r>
          </a:p>
          <a:p>
            <a:pPr marL="571500" indent="-342900" algn="just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automação processual;</a:t>
            </a:r>
          </a:p>
          <a:p>
            <a:pPr marL="571500" indent="-342900" algn="just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inteligência artificial;</a:t>
            </a:r>
          </a:p>
          <a:p>
            <a:pPr marL="571500" indent="-342900" algn="just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telemetria;</a:t>
            </a:r>
          </a:p>
          <a:p>
            <a:pPr marL="571500" indent="-342900" algn="just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validação de dados;</a:t>
            </a:r>
          </a:p>
          <a:p>
            <a:pPr marL="571500" indent="-342900" algn="just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evidências digitais;</a:t>
            </a:r>
          </a:p>
          <a:p>
            <a:pPr marL="571500" indent="-342900" algn="just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monitoramento gerencial contínuo.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2988915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3370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sistema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passa a operar como plataforma de governança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capaz de prevenir irregularidades, elevar a eficiência administrativa e fortalecer o controle patrimonial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diário digital deixa de representar mera exigência burocrática e assume papel estratégico na promoção da integridade, transparência e sustentabilidade da administração pública contemporânea</a:t>
            </a:r>
            <a:r>
              <a:rPr lang="pt-BR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9000690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1B209EA1-95D7-9553-0BB9-FBC53C6B3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EFE27B47-89DE-854F-DA32-E50E99D5D99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A28E252E-DAF0-B3E8-91B1-26D7C36D679E}"/>
              </a:ext>
            </a:extLst>
          </p:cNvPr>
          <p:cNvSpPr txBox="1"/>
          <p:nvPr/>
        </p:nvSpPr>
        <p:spPr>
          <a:xfrm>
            <a:off x="873675" y="1828801"/>
            <a:ext cx="5887344" cy="13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i="0" dirty="0">
              <a:solidFill>
                <a:schemeClr val="bg1"/>
              </a:solidFill>
              <a:effectLst/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 ú v i d a s ?</a:t>
            </a:r>
            <a:endParaRPr sz="48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100685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C43042D8-415A-5082-1E50-D9837AB7E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C0E978E1-32F2-758E-4847-33B3BFCCC95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E80BF35D-B563-479F-77E4-F5F5C7606521}"/>
              </a:ext>
            </a:extLst>
          </p:cNvPr>
          <p:cNvSpPr txBox="1"/>
          <p:nvPr/>
        </p:nvSpPr>
        <p:spPr>
          <a:xfrm>
            <a:off x="544944" y="711200"/>
            <a:ext cx="6613237" cy="350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dirty="0">
                <a:solidFill>
                  <a:schemeClr val="bg1"/>
                </a:solidFill>
                <a:highlight>
                  <a:srgbClr val="FF6600"/>
                </a:highlight>
              </a:rPr>
              <a:t>Seja a diferença que transforma a Gestão Pública!</a:t>
            </a:r>
            <a:endParaRPr lang="pt-BR" sz="54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48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48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Só Venha!!!</a:t>
            </a:r>
            <a:endParaRPr sz="48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499930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1FD05AE3-E5EC-73D6-597A-DA8133DF6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6436F9FB-42C6-6E41-5395-F3381763A9C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1A0CE1A1-027D-A162-CCB3-9EF41002CD47}"/>
              </a:ext>
            </a:extLst>
          </p:cNvPr>
          <p:cNvSpPr txBox="1"/>
          <p:nvPr/>
        </p:nvSpPr>
        <p:spPr>
          <a:xfrm>
            <a:off x="822036" y="508001"/>
            <a:ext cx="6142182" cy="4031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indent="0">
              <a:buNone/>
              <a:defRPr/>
            </a:pPr>
            <a:r>
              <a:rPr lang="pt-BR" altLang="pt-BR" sz="1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Dados de formação: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MBA em Gestão Pública e Inovação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Especialista em Contabilidade Gerencial e Empresarial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Bacharel em Administração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Bacharel em Ciências Contábeis</a:t>
            </a:r>
          </a:p>
          <a:p>
            <a:pPr marL="360363" lvl="1" indent="-179388">
              <a:buNone/>
              <a:defRPr/>
            </a:pPr>
            <a:endParaRPr lang="pt-BR" altLang="pt-BR" sz="1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138" lvl="1" indent="-180975">
              <a:buNone/>
              <a:defRPr/>
            </a:pPr>
            <a:r>
              <a:rPr lang="pt-BR" altLang="pt-BR" sz="1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Atuação:</a:t>
            </a:r>
          </a:p>
          <a:p>
            <a:pPr marL="84138" lvl="1" indent="-180975"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 na Unyflex desde 2020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 Universitário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Palestrante / Instrutor Técnico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Contador de Gestão Municipal</a:t>
            </a:r>
          </a:p>
          <a:p>
            <a:pPr lvl="4" algn="r">
              <a:buNone/>
              <a:defRPr/>
            </a:pPr>
            <a:endParaRPr lang="pt-BR" altLang="pt-BR" sz="16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r">
              <a:buNone/>
              <a:defRPr/>
            </a:pPr>
            <a:endParaRPr lang="pt-BR" altLang="pt-BR" sz="16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r">
              <a:buNone/>
              <a:defRPr/>
            </a:pPr>
            <a:r>
              <a:rPr lang="pt-BR" altLang="pt-BR" sz="20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Nilson Francisco Tognato</a:t>
            </a:r>
            <a:endParaRPr sz="20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753806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4124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Campos obrigatórios, rastreamento e automação </a:t>
            </a:r>
          </a:p>
          <a:p>
            <a:pPr algn="just">
              <a:spcAft>
                <a:spcPts val="6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Formulários com IA embarcada </a:t>
            </a:r>
          </a:p>
          <a:p>
            <a:pPr marL="358775" indent="-358775" algn="just">
              <a:spcAft>
                <a:spcPts val="6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Validação automática de dados (ex: inconsistência de</a:t>
            </a:r>
            <a:r>
              <a:rPr lang="pt-BR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quilometragem)</a:t>
            </a:r>
          </a:p>
          <a:p>
            <a:pPr algn="just">
              <a:spcAft>
                <a:spcPts val="6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Captura de assinaturas digitais e fotos de operação </a:t>
            </a:r>
          </a:p>
          <a:p>
            <a:pPr algn="just">
              <a:spcAft>
                <a:spcPts val="6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 Interface amigável para preenchimento via celular/tablet </a:t>
            </a:r>
          </a:p>
          <a:p>
            <a:pPr algn="just">
              <a:spcAft>
                <a:spcPts val="6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 Sincronização com sensores embarcados e telemetria </a:t>
            </a:r>
          </a:p>
          <a:p>
            <a:pPr algn="just">
              <a:spcAft>
                <a:spcPts val="6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7. Histórico consolidado por veículo e motorista </a:t>
            </a:r>
          </a:p>
          <a:p>
            <a:pPr algn="just">
              <a:spcAft>
                <a:spcPts val="6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8. Painel de conformidade com taxa de registros completos</a:t>
            </a:r>
            <a:endParaRPr lang="pt-BR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555906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2954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INTEGRAÇÃO DE DIÁRIOS DE BORDO DIGITAIS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Constitui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 dos principais instrumentos de modernização da gestão pública de frotas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inserindo-se no contexto da transformação digital do Estado e da ampliação dos mecanismos de governança, controle interno e accountability.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476890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INTEGRAÇÃO DE DIÁRIOS DE BORDO DIGITAIS</a:t>
            </a:r>
          </a:p>
          <a:p>
            <a:pPr algn="just">
              <a:lnSpc>
                <a:spcPct val="150000"/>
              </a:lnSpc>
            </a:pPr>
            <a:r>
              <a:rPr lang="pt-BR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substituição do modelo manual por registros eletrônicos integrados </a:t>
            </a:r>
            <a:r>
              <a:rPr lang="pt-BR" sz="22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permite superar fragilidades históricas como ausência de rastreabilidade, inconsistências operacionais, baixa capacidade de auditoria e dificuldade de responsabilização individual</a:t>
            </a:r>
            <a:r>
              <a:rPr lang="pt-BR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t-BR" sz="24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passando a estabelecer um ecossistema de controle baseado em dados confiáveis, automação e inteligência analítica.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847727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2898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INTEGRAÇÃO DE DIÁRIOS DE BORDO DIGITAIS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diário de bordo digital </a:t>
            </a:r>
            <a:r>
              <a:rPr lang="pt-BR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deixa de ser apenas um formulário administrativo e passa a operar como sistema estruturante de gestão, fiscalização e tomada de decisão.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182252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400" b="1" dirty="0">
                <a:solidFill>
                  <a:schemeClr val="accent1">
                    <a:lumMod val="75000"/>
                  </a:schemeClr>
                </a:solidFill>
              </a:rPr>
              <a:t>Questão 1</a:t>
            </a:r>
          </a:p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A integração de diários de bordo digitais na gestão pública </a:t>
            </a:r>
            <a:r>
              <a:rPr lang="pt-BR" sz="2400" b="1" dirty="0">
                <a:solidFill>
                  <a:schemeClr val="accent1">
                    <a:lumMod val="75000"/>
                  </a:schemeClr>
                </a:solidFill>
              </a:rPr>
              <a:t>tem como principal finalidade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447675" indent="-447675" algn="just"/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A) Substituir totalmente a atuação dos gestores públicos pelas decisões automatizadas da Inteligência Artificial.</a:t>
            </a:r>
          </a:p>
          <a:p>
            <a:pPr marL="447675" indent="-447675" algn="just"/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B) Reduzir apenas o uso de papel nos registros administrativos.</a:t>
            </a:r>
          </a:p>
          <a:p>
            <a:pPr marL="447675" indent="-447675" algn="just"/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C) Fortalecer a governança, o controle interno e a tomada de decisão baseada em dados confiáveis.</a:t>
            </a:r>
          </a:p>
          <a:p>
            <a:pPr marL="447675" indent="-447675" algn="just"/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D) Permitir o preenchimento posterior dos registros operacionais pelos motoristas.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Integração de Diários de Bordo Digitais</a:t>
            </a:r>
            <a:endParaRPr sz="2800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99281076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2410</TotalTime>
  <Words>1657</Words>
  <Application>Microsoft Office PowerPoint</Application>
  <PresentationFormat>Apresentação na tela (16:9)</PresentationFormat>
  <Paragraphs>195</Paragraphs>
  <Slides>36</Slides>
  <Notes>36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36</vt:i4>
      </vt:variant>
    </vt:vector>
  </HeadingPairs>
  <TitlesOfParts>
    <vt:vector size="41" baseType="lpstr">
      <vt:lpstr>Montserrat</vt:lpstr>
      <vt:lpstr>Arial</vt:lpstr>
      <vt:lpstr>Times New Roman</vt:lpstr>
      <vt:lpstr>Wingdings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Nilson</cp:lastModifiedBy>
  <cp:revision>779</cp:revision>
  <dcterms:modified xsi:type="dcterms:W3CDTF">2026-02-19T18:48:03Z</dcterms:modified>
</cp:coreProperties>
</file>